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embeddedFontLst>
    <p:embeddedFont>
      <p:font typeface="Inter" panose="020B0502030000000004" pitchFamily="34" charset="0"/>
      <p:regular r:id="rId10"/>
      <p:bold r:id="rId11"/>
    </p:embeddedFont>
    <p:embeddedFont>
      <p:font typeface="Plus Jakarta Sans"/>
      <p:bold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432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23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5400675"/>
            <a:ext cx="10820400" cy="923925"/>
          </a:xfrm>
          <a:prstGeom prst="roundRect">
            <a:avLst>
              <a:gd name="adj" fmla="val 12371"/>
            </a:avLst>
          </a:prstGeom>
          <a:solidFill>
            <a:srgbClr val="0B39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85800" y="3991867"/>
            <a:ext cx="533400" cy="28575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85800" y="533400"/>
            <a:ext cx="342900" cy="342900"/>
          </a:xfrm>
          <a:prstGeom prst="roundRect">
            <a:avLst>
              <a:gd name="adj" fmla="val 22222"/>
            </a:avLst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782050" y="619125"/>
            <a:ext cx="340518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4A3B8"/>
                </a:solidFill>
                <a:latin typeface="Plus Jakarta Sans"/>
              </a:rPr>
              <a:t>Education Dept, Govt. of Gujarat • SSIP 2.0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256532"/>
            <a:ext cx="1150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EA580C"/>
                </a:solidFill>
                <a:latin typeface="Plus Jakarta Sans"/>
              </a:rPr>
              <a:t>PROBLEM STATEMENT CODE: [PS0000XX]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589907"/>
            <a:ext cx="11506200" cy="5256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140"/>
              </a:lnSpc>
            </a:pPr>
            <a:r>
              <a:rPr sz="3450" b="1" i="0" u="none">
                <a:solidFill>
                  <a:srgbClr val="FFFFFF"/>
                </a:solidFill>
                <a:latin typeface="Plus Jakarta Sans"/>
              </a:rPr>
              <a:t>[Insert Your Project / Innovation Title Here]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267967"/>
            <a:ext cx="790575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0" i="0" u="none">
                <a:solidFill>
                  <a:srgbClr val="CBD5E1"/>
                </a:solidFill>
                <a:latin typeface="Inter"/>
              </a:rPr>
              <a:t>[Provide a crisp one-sentence mission statement summarizing the core technical innovation and civic benefit]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2925" y="533400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FFFFFF"/>
                </a:solidFill>
                <a:latin typeface="Plus Jakarta Sans"/>
              </a:rPr>
              <a:t>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14362"/>
            <a:ext cx="6272361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93C5FD"/>
                </a:solidFill>
                <a:latin typeface="Plus Jakarta Sans"/>
              </a:rPr>
              <a:t>SEVA FIRST INNOVATION CHALLENGE 2026 • OFFICIAL SYNOPSIS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572125"/>
            <a:ext cx="2419387" cy="1428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94A3B8"/>
                </a:solidFill>
                <a:latin typeface="Inter"/>
              </a:rPr>
              <a:t>TEAM ID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753100"/>
            <a:ext cx="24193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FFFFFF"/>
                </a:solidFill>
                <a:latin typeface="Plus Jakarta Sans"/>
              </a:rPr>
              <a:t>[TMXXXXXX]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509" y="5572125"/>
            <a:ext cx="2419387" cy="1428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94A3B8"/>
                </a:solidFill>
                <a:latin typeface="Inter"/>
              </a:rPr>
              <a:t>TRACK CATEGORY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78509" y="5753100"/>
            <a:ext cx="2030759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FFFFFF"/>
                </a:solidFill>
                <a:latin typeface="Plus Jakarta Sans"/>
              </a:rPr>
              <a:t>[College / School / Startup / ITI]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42619" y="5572125"/>
            <a:ext cx="4838774" cy="1428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94A3B8"/>
                </a:solidFill>
                <a:latin typeface="Inter"/>
              </a:rPr>
              <a:t>INSTITUTION / ORGANIZATION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42619" y="5753100"/>
            <a:ext cx="4838774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FFFFFF"/>
                </a:solidFill>
                <a:latin typeface="Plus Jakarta Sans"/>
              </a:rPr>
              <a:t>[Name of College / University, District, State]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42239" y="5572125"/>
            <a:ext cx="2419387" cy="1428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94A3B8"/>
                </a:solidFill>
                <a:latin typeface="Inter"/>
              </a:rPr>
              <a:t>TEAM LEADER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42239" y="5753100"/>
            <a:ext cx="24193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FFFFFF"/>
                </a:solidFill>
                <a:latin typeface="Plus Jakarta Sans"/>
              </a:rPr>
              <a:t>[Leader Full Name]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439441"/>
            <a:ext cx="5334000" cy="2855416"/>
          </a:xfrm>
          <a:prstGeom prst="roundRect">
            <a:avLst>
              <a:gd name="adj" fmla="val 400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568029"/>
            <a:ext cx="5334000" cy="2598241"/>
          </a:xfrm>
          <a:prstGeom prst="roundRect">
            <a:avLst>
              <a:gd name="adj" fmla="val 439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744241"/>
            <a:ext cx="381000" cy="381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2872829"/>
            <a:ext cx="381000" cy="381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75" y="2849016"/>
            <a:ext cx="171450" cy="1714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4162" y="2977604"/>
            <a:ext cx="219075" cy="1714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91625" y="904875"/>
            <a:ext cx="2988468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Inter"/>
              </a:rPr>
              <a:t>Focus: Root Cause &amp; Citizen Friction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57200"/>
            <a:ext cx="1343316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EA580C"/>
                </a:solidFill>
                <a:latin typeface="Plus Jakarta Sans"/>
              </a:rPr>
              <a:t>CHALLENGE DEFINITION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85800"/>
            <a:ext cx="8301037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B3954"/>
                </a:solidFill>
                <a:latin typeface="Plus Jakarta Sans"/>
              </a:rPr>
              <a:t>Problem Statement &amp; Real-World Context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258591"/>
            <a:ext cx="620077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B3954"/>
                </a:solidFill>
                <a:latin typeface="Plus Jakarta Sans"/>
              </a:rPr>
              <a:t>The Ground Challenge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658641"/>
            <a:ext cx="48196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[Describe the exact bottleneck, broken process, or resource constraint currently experienced on the ground.]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563516"/>
            <a:ext cx="4819650" cy="426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64748B"/>
                </a:solidFill>
                <a:latin typeface="Inter"/>
              </a:rPr>
              <a:t>Evidence: [Quantify loss, delay, or manual overhead with field data or survey findings.]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53200" y="3387179"/>
            <a:ext cx="563880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B3954"/>
                </a:solidFill>
                <a:latin typeface="Plus Jakarta Sans"/>
              </a:rPr>
              <a:t>Target Beneficiaries &amp; Flaws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53200" y="3787229"/>
            <a:ext cx="48196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[Identify primary beneficiaries: e.g., smallholder farmers, primary health centres, urban commuters, civic officers.]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53200" y="4434929"/>
            <a:ext cx="4819650" cy="426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64748B"/>
                </a:solidFill>
                <a:latin typeface="Inter"/>
              </a:rPr>
              <a:t>Existing Gap: [Explain why commercial market alternatives fail: high cost, internet dependency, or complexity.]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161579"/>
            <a:ext cx="10972800" cy="1173360"/>
          </a:xfrm>
          <a:prstGeom prst="roundRect">
            <a:avLst>
              <a:gd name="adj" fmla="val 974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563540"/>
            <a:ext cx="3505200" cy="2009030"/>
          </a:xfrm>
          <a:prstGeom prst="roundRect">
            <a:avLst>
              <a:gd name="adj" fmla="val 568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43400" y="3563540"/>
            <a:ext cx="3505200" cy="2009030"/>
          </a:xfrm>
          <a:prstGeom prst="roundRect">
            <a:avLst>
              <a:gd name="adj" fmla="val 568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77200" y="3563540"/>
            <a:ext cx="3505200" cy="2009030"/>
          </a:xfrm>
          <a:prstGeom prst="roundRect">
            <a:avLst>
              <a:gd name="adj" fmla="val 568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830240"/>
            <a:ext cx="342900" cy="342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830240"/>
            <a:ext cx="342900" cy="342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5800" y="3830240"/>
            <a:ext cx="342900" cy="3429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975" y="3925490"/>
            <a:ext cx="133350" cy="1524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7250" y="3925490"/>
            <a:ext cx="152400" cy="1524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1050" y="3925490"/>
            <a:ext cx="152400" cy="152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296400" y="904875"/>
            <a:ext cx="28575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Inter"/>
              </a:rPr>
              <a:t>Ethos: Frugal, Accessible, Scalable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457200"/>
            <a:ext cx="1341714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EA580C"/>
                </a:solidFill>
                <a:latin typeface="Plus Jakarta Sans"/>
              </a:rPr>
              <a:t>SOLUTION APPROACH 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685800"/>
            <a:ext cx="7813476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B3954"/>
                </a:solidFill>
                <a:latin typeface="Plus Jakarta Sans"/>
              </a:rPr>
              <a:t>Proposed Solution &amp; Innovation Novelty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6300" y="2390179"/>
            <a:ext cx="113157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EA580C"/>
                </a:solidFill>
                <a:latin typeface="Inter"/>
              </a:rPr>
              <a:t>HIGH-LEVEL EXECUTIVE SUMMARY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6300" y="2599729"/>
            <a:ext cx="10534650" cy="506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95"/>
              </a:lnSpc>
            </a:pPr>
            <a:r>
              <a:rPr sz="1425" b="1" i="0" u="none">
                <a:solidFill>
                  <a:srgbClr val="0B3954"/>
                </a:solidFill>
                <a:latin typeface="Inter"/>
              </a:rPr>
              <a:t>[State your proposed digital/hardware intervention in 1-2 concise sentences, detailing the primary operating mechanism.]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200" y="4287440"/>
            <a:ext cx="40005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B3954"/>
                </a:solidFill>
                <a:latin typeface="Plus Jakarta Sans"/>
              </a:rPr>
              <a:t>Core Novelty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200" y="4601765"/>
            <a:ext cx="3143250" cy="7041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[What makes your approach proprietary or unique versus legacy practices.]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4287440"/>
            <a:ext cx="40005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B3954"/>
                </a:solidFill>
                <a:latin typeface="Plus Jakarta Sans"/>
              </a:rPr>
              <a:t>Technical Moat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0" y="4601765"/>
            <a:ext cx="3143250" cy="7041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[Key engineering advantage: edge compute, ultra-low power, or algorithm speed.]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05800" y="4287440"/>
            <a:ext cx="38862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B3954"/>
                </a:solidFill>
                <a:latin typeface="Plus Jakarta Sans"/>
              </a:rPr>
              <a:t>"Seva First" Value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05800" y="4601765"/>
            <a:ext cx="3143250" cy="7041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48"/>
              </a:lnSpc>
            </a:pPr>
            <a:r>
              <a:rPr sz="1275" b="0" i="0" u="none">
                <a:solidFill>
                  <a:srgbClr val="334155"/>
                </a:solidFill>
                <a:latin typeface="Inter"/>
              </a:rPr>
              <a:t>[Direct societal welfare delivery, grassroots affordability, and accessibility.]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A798C8A-2A7B-F073-1115-C78DFC17E9F1}"/>
              </a:ext>
            </a:extLst>
          </p:cNvPr>
          <p:cNvSpPr txBox="1"/>
          <p:nvPr/>
        </p:nvSpPr>
        <p:spPr>
          <a:xfrm>
            <a:off x="828675" y="5850312"/>
            <a:ext cx="3674083" cy="1692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GB" sz="1100" b="1" i="0" u="none" dirty="0">
                <a:solidFill>
                  <a:srgbClr val="EA580C"/>
                </a:solidFill>
                <a:latin typeface="Inter"/>
              </a:rPr>
              <a:t>Proposed Solution Explanation /Demonstration Video</a:t>
            </a:r>
            <a:endParaRPr sz="1100" b="1" i="0" u="none" dirty="0">
              <a:solidFill>
                <a:srgbClr val="EA580C"/>
              </a:solidFill>
              <a:latin typeface="Inter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84D997-9DDD-FA6E-7E15-4E3D10EC8647}"/>
              </a:ext>
            </a:extLst>
          </p:cNvPr>
          <p:cNvSpPr txBox="1"/>
          <p:nvPr/>
        </p:nvSpPr>
        <p:spPr>
          <a:xfrm>
            <a:off x="828675" y="6059862"/>
            <a:ext cx="10534650" cy="2360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95"/>
              </a:lnSpc>
            </a:pPr>
            <a:r>
              <a:rPr lang="en-GB" sz="1425" i="0" u="none" dirty="0">
                <a:solidFill>
                  <a:srgbClr val="0B3954"/>
                </a:solidFill>
                <a:latin typeface="Inter"/>
              </a:rPr>
              <a:t>Video Link : http://</a:t>
            </a:r>
            <a:endParaRPr sz="1425" i="0" u="none" dirty="0">
              <a:solidFill>
                <a:srgbClr val="0B3954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734550" y="904875"/>
            <a:ext cx="2309812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Inter"/>
              </a:rPr>
              <a:t>End-to-End System Pipeline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57200"/>
            <a:ext cx="1425070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EA580C"/>
                </a:solidFill>
                <a:latin typeface="Plus Jakarta Sans"/>
              </a:rPr>
              <a:t>SYSTEM ARCHITECTURE 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85800"/>
            <a:ext cx="497046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B3954"/>
                </a:solidFill>
                <a:latin typeface="Plus Jakarta Sans"/>
              </a:rPr>
              <a:t>Technical Architecture </a:t>
            </a:r>
            <a:r>
              <a:rPr lang="en-GB" sz="2400" b="1" i="0" u="none" dirty="0">
                <a:solidFill>
                  <a:srgbClr val="0B3954"/>
                </a:solidFill>
                <a:latin typeface="Plus Jakarta Sans"/>
              </a:rPr>
              <a:t>||</a:t>
            </a:r>
            <a:r>
              <a:rPr sz="2400" b="1" i="0" u="none" dirty="0">
                <a:solidFill>
                  <a:srgbClr val="0B3954"/>
                </a:solidFill>
                <a:latin typeface="Plus Jakarta Sans"/>
              </a:rPr>
              <a:t> Methodology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001125" y="904875"/>
            <a:ext cx="3190875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Inter"/>
              </a:rPr>
              <a:t>Component Readiness &amp; Dependencies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26637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EA580C"/>
                </a:solidFill>
                <a:latin typeface="Plus Jakarta Sans"/>
              </a:rPr>
              <a:t>ENGINEERING STACK 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85800"/>
            <a:ext cx="600075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B3954"/>
                </a:solidFill>
                <a:latin typeface="Plus Jakarta Sans"/>
              </a:rPr>
              <a:t>Technology Stack &amp; Feasibility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572625" y="904875"/>
            <a:ext cx="2512218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Inter"/>
              </a:rPr>
              <a:t>Quantifiable Citizen Outcomes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457200"/>
            <a:ext cx="6596062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EA580C"/>
                </a:solidFill>
                <a:latin typeface="Plus Jakarta Sans"/>
              </a:rPr>
              <a:t>IMPACT ASSESSMENT • SIH SECTION 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85800"/>
            <a:ext cx="6925865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B3954"/>
                </a:solidFill>
                <a:latin typeface="Plus Jakarta Sans"/>
              </a:rPr>
              <a:t>Socio-Economic Impact &amp; Viability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525000" y="904875"/>
            <a:ext cx="257175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Inter"/>
              </a:rPr>
              <a:t>From Prototype to Field Rollout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7358062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EA580C"/>
                </a:solidFill>
                <a:latin typeface="Plus Jakarta Sans"/>
              </a:rPr>
              <a:t>EXECUTION TIMELINE • SIH SECTION 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85800"/>
            <a:ext cx="7725965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B3954"/>
                </a:solidFill>
                <a:latin typeface="Plus Jakarta Sans"/>
              </a:rPr>
              <a:t>Implementation Roadmap &amp; Milestones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48580" y="5791200"/>
            <a:ext cx="10972800" cy="723900"/>
          </a:xfrm>
          <a:prstGeom prst="roundRect">
            <a:avLst>
              <a:gd name="adj" fmla="val 1578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562225"/>
            <a:ext cx="2600325" cy="1657350"/>
          </a:xfrm>
          <a:prstGeom prst="roundRect">
            <a:avLst>
              <a:gd name="adj" fmla="val 689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400425" y="2562225"/>
            <a:ext cx="2600325" cy="1657350"/>
          </a:xfrm>
          <a:prstGeom prst="roundRect">
            <a:avLst>
              <a:gd name="adj" fmla="val 689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91250" y="2562225"/>
            <a:ext cx="2600325" cy="1657350"/>
          </a:xfrm>
          <a:prstGeom prst="roundRect">
            <a:avLst>
              <a:gd name="adj" fmla="val 689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982075" y="2562225"/>
            <a:ext cx="2600325" cy="1657350"/>
          </a:xfrm>
          <a:prstGeom prst="roundRect">
            <a:avLst>
              <a:gd name="adj" fmla="val 689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681162" y="279082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471987" y="279082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262812" y="279082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ECFD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0053637" y="279082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FAF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180" y="5981700"/>
            <a:ext cx="342900" cy="3429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380" y="6076950"/>
            <a:ext cx="190500" cy="152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896475" y="904875"/>
            <a:ext cx="2107406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Inter"/>
              </a:rPr>
              <a:t>Complementary Skill Sets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457200"/>
            <a:ext cx="1184620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EA580C"/>
                </a:solidFill>
                <a:latin typeface="Plus Jakarta Sans"/>
              </a:rPr>
              <a:t>SQUAD CAPABILITIES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685800"/>
            <a:ext cx="7350918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B3954"/>
                </a:solidFill>
                <a:latin typeface="Plus Jakarta Sans"/>
              </a:rPr>
              <a:t>Multi-Disciplinary Team &amp; Mentorship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11555" y="6076950"/>
            <a:ext cx="2726531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EA580C"/>
                </a:solidFill>
                <a:latin typeface="Inter"/>
              </a:rPr>
              <a:t>Ready for Jury Review &amp; Evaluation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38287" y="2790825"/>
            <a:ext cx="74295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EA580C"/>
                </a:solidFill>
                <a:latin typeface="Inter"/>
              </a:rPr>
              <a:t>TL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3330" y="3362325"/>
            <a:ext cx="291286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B3954"/>
                </a:solidFill>
                <a:latin typeface="Plus Jakarta Sans"/>
              </a:rPr>
              <a:t>[Leader Name]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2684" y="3619500"/>
            <a:ext cx="2774156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EA580C"/>
                </a:solidFill>
                <a:latin typeface="Inter"/>
              </a:rPr>
              <a:t>Team Leader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29112" y="2790825"/>
            <a:ext cx="74295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0284C7"/>
                </a:solidFill>
                <a:latin typeface="Inter"/>
              </a:rPr>
              <a:t>M2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44155" y="3362325"/>
            <a:ext cx="291286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B3954"/>
                </a:solidFill>
                <a:latin typeface="Plus Jakarta Sans"/>
              </a:rPr>
              <a:t>[Member 2 Name]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19937" y="2790825"/>
            <a:ext cx="74295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059669"/>
                </a:solidFill>
                <a:latin typeface="Inter"/>
              </a:rPr>
              <a:t>M3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4980" y="3362325"/>
            <a:ext cx="291286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B3954"/>
                </a:solidFill>
                <a:latin typeface="Plus Jakarta Sans"/>
              </a:rPr>
              <a:t>[Member 3 Name]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10762" y="2790825"/>
            <a:ext cx="74295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7C3AED"/>
                </a:solidFill>
                <a:latin typeface="Inter"/>
              </a:rPr>
              <a:t>M4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825805" y="3362325"/>
            <a:ext cx="291286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B3954"/>
                </a:solidFill>
                <a:latin typeface="Plus Jakarta Sans"/>
              </a:rPr>
              <a:t>[Member 4 Name]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34380" y="5995987"/>
            <a:ext cx="3488531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B3954"/>
                </a:solidFill>
                <a:latin typeface="Inter"/>
              </a:rPr>
              <a:t>Faculty Mentor: [Prof. / Dr. Full Name]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34380" y="6157912"/>
            <a:ext cx="3488531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Inter"/>
              </a:rPr>
              <a:t>Department of [Department], [Institution Name]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393</Words>
  <Application>Microsoft Office PowerPoint</Application>
  <PresentationFormat>Widescreen</PresentationFormat>
  <Paragraphs>63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Plus Jakarta Sans</vt:lpstr>
      <vt:lpstr>Calibri</vt:lpstr>
      <vt:lpstr>Inter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Nirav Suthar</dc:creator>
  <cp:keywords/>
  <dc:description>generated using python-pptx</dc:description>
  <cp:lastModifiedBy>Nirav Suthar</cp:lastModifiedBy>
  <cp:revision>2</cp:revision>
  <dcterms:created xsi:type="dcterms:W3CDTF">2013-01-27T09:14:16Z</dcterms:created>
  <dcterms:modified xsi:type="dcterms:W3CDTF">2026-10-09T19:30:11Z</dcterms:modified>
  <cp:category/>
</cp:coreProperties>
</file>